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F0F4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645920"/>
            <a:ext cx="10545775" cy="4114800"/>
          </a:xfrm>
          <a:prstGeom prst="rect">
            <a:avLst/>
          </a:prstGeom>
          <a:noFill/>
        </p:spPr>
        <p:txBody>
          <a:bodyPr wrap="square"/>
          <a:lstStyle/>
          <a:p>
            <a:pPr>
              <a:spcBef>
                <a:spcPts val="0"/>
              </a:spcBef>
              <a:spcAft>
                <a:spcPts val="1600"/>
              </a:spcAft>
            </a:pPr>
            <a:r>
              <a:rPr sz="1400" b="1" i="0">
                <a:solidFill>
                  <a:srgbClr val="D28C64"/>
                </a:solidFill>
                <a:latin typeface="Calibri"/>
              </a:rPr>
              <a:t>GULF INSURANCE GROUP  ·  SAUDI ARABIA</a:t>
            </a:r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sz="4000" b="1" i="0">
                <a:solidFill>
                  <a:srgbClr val="FFFFFF"/>
                </a:solidFill>
                <a:latin typeface="Calibri"/>
              </a:rPr>
              <a:t>A new GIG website.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sz="4000" b="1" i="0">
                <a:solidFill>
                  <a:srgbClr val="D28C64"/>
                </a:solidFill>
                <a:latin typeface="Calibri"/>
              </a:rPr>
              <a:t>Faster. Clearer. In two languages.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800" b="0" i="0">
                <a:solidFill>
                  <a:srgbClr val="BAB4DC"/>
                </a:solidFill>
                <a:latin typeface="Calibri"/>
              </a:rPr>
              <a:t>This talk covers the design, the CMS, the cost, the timeline, and how we will measure results.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F0F4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10545775" cy="2377440"/>
          </a:xfrm>
          <a:prstGeom prst="rect">
            <a:avLst/>
          </a:prstGeom>
          <a:noFill/>
        </p:spPr>
        <p:txBody>
          <a:bodyPr wrap="square"/>
          <a:lstStyle/>
          <a:p>
            <a:pPr>
              <a:spcBef>
                <a:spcPts val="0"/>
              </a:spcBef>
              <a:spcAft>
                <a:spcPts val="1000"/>
              </a:spcAft>
            </a:pPr>
            <a:r>
              <a:rPr sz="1400" b="1" i="0">
                <a:solidFill>
                  <a:srgbClr val="D28C64"/>
                </a:solidFill>
                <a:latin typeface="Calibri"/>
              </a:rPr>
              <a:t>CONTENTS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Five parts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194560"/>
            <a:ext cx="10545775" cy="4206240"/>
          </a:xfrm>
          <a:prstGeom prst="rect">
            <a:avLst/>
          </a:prstGeom>
          <a:noFill/>
        </p:spPr>
        <p:txBody>
          <a:bodyPr wrap="square"/>
          <a:lstStyle/>
          <a:p>
            <a:pPr>
              <a:spcBef>
                <a:spcPts val="0"/>
              </a:spcBef>
              <a:spcAft>
                <a:spcPts val="1000"/>
              </a:spcAft>
            </a:pPr>
            <a:r>
              <a:rPr sz="2000" b="0" i="0">
                <a:solidFill>
                  <a:srgbClr val="BAB4DC"/>
                </a:solidFill>
                <a:latin typeface="Calibri"/>
              </a:rPr>
              <a:t>1.  The problem with the current website</a:t>
            </a:r>
          </a:p>
          <a:p>
            <a:pPr>
              <a:spcBef>
                <a:spcPts val="800"/>
              </a:spcBef>
              <a:spcAft>
                <a:spcPts val="1000"/>
              </a:spcAft>
            </a:pPr>
            <a:r>
              <a:rPr sz="2000" b="0" i="0">
                <a:solidFill>
                  <a:srgbClr val="BAB4DC"/>
                </a:solidFill>
                <a:latin typeface="Calibri"/>
              </a:rPr>
              <a:t>2.  The new design</a:t>
            </a:r>
          </a:p>
          <a:p>
            <a:pPr>
              <a:spcBef>
                <a:spcPts val="800"/>
              </a:spcBef>
              <a:spcAft>
                <a:spcPts val="1000"/>
              </a:spcAft>
            </a:pPr>
            <a:r>
              <a:rPr sz="2000" b="0" i="0">
                <a:solidFill>
                  <a:srgbClr val="BAB4DC"/>
                </a:solidFill>
                <a:latin typeface="Calibri"/>
              </a:rPr>
              <a:t>3.  How we keep the site this clear</a:t>
            </a:r>
          </a:p>
          <a:p>
            <a:pPr>
              <a:spcBef>
                <a:spcPts val="800"/>
              </a:spcBef>
              <a:spcAft>
                <a:spcPts val="1000"/>
              </a:spcAft>
            </a:pPr>
            <a:r>
              <a:rPr sz="2000" b="0" i="0">
                <a:solidFill>
                  <a:srgbClr val="BAB4DC"/>
                </a:solidFill>
                <a:latin typeface="Calibri"/>
              </a:rPr>
              <a:t>4.  Cost and timeline</a:t>
            </a:r>
          </a:p>
          <a:p>
            <a:pPr>
              <a:spcBef>
                <a:spcPts val="800"/>
              </a:spcBef>
              <a:spcAft>
                <a:spcPts val="1000"/>
              </a:spcAft>
            </a:pPr>
            <a:r>
              <a:rPr sz="2000" b="0" i="0">
                <a:solidFill>
                  <a:srgbClr val="BAB4DC"/>
                </a:solidFill>
                <a:latin typeface="Calibri"/>
              </a:rPr>
              <a:t>5.  PostHog analytics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10545775" cy="2377440"/>
          </a:xfrm>
          <a:prstGeom prst="rect">
            <a:avLst/>
          </a:prstGeom>
          <a:noFill/>
        </p:spPr>
        <p:txBody>
          <a:bodyPr wrap="square"/>
          <a:lstStyle/>
          <a:p>
            <a:pPr>
              <a:spcBef>
                <a:spcPts val="0"/>
              </a:spcBef>
              <a:spcAft>
                <a:spcPts val="1000"/>
              </a:spcAft>
            </a:pPr>
            <a:r>
              <a:rPr sz="1400" b="1" i="0">
                <a:solidFill>
                  <a:srgbClr val="D28C64"/>
                </a:solidFill>
                <a:latin typeface="Calibri"/>
              </a:rPr>
              <a:t>THE PROBLEM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sz="2800" b="1" i="0">
                <a:solidFill>
                  <a:srgbClr val="1F0F4D"/>
                </a:solidFill>
                <a:latin typeface="Calibri"/>
              </a:rPr>
              <a:t>People come to buy insurance. They do not come to read menus.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800" b="0" i="0">
                <a:solidFill>
                  <a:srgbClr val="5A5470"/>
                </a:solidFill>
                <a:latin typeface="Calibri"/>
              </a:rPr>
              <a:t>They want a price for a car, health, travel, or home. They are in a hurry. If the price form is not on the first screen, many people leave.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F0F4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10545775" cy="2377440"/>
          </a:xfrm>
          <a:prstGeom prst="rect">
            <a:avLst/>
          </a:prstGeom>
          <a:noFill/>
        </p:spPr>
        <p:txBody>
          <a:bodyPr wrap="square"/>
          <a:lstStyle/>
          <a:p>
            <a:pPr>
              <a:spcBef>
                <a:spcPts val="0"/>
              </a:spcBef>
              <a:spcAft>
                <a:spcPts val="1000"/>
              </a:spcAft>
            </a:pPr>
            <a:r>
              <a:rPr sz="1400" b="1" i="0">
                <a:solidFill>
                  <a:srgbClr val="D28C64"/>
                </a:solidFill>
                <a:latin typeface="Calibri"/>
              </a:rPr>
              <a:t>CURRENT WEBSITE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The top bar shows the company structure. It does not help the visitor start.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800" b="0" i="0">
                <a:solidFill>
                  <a:srgbClr val="BAB4DC"/>
                </a:solidFill>
                <a:latin typeface="Calibri"/>
              </a:rPr>
              <a:t>Individual, Business, Complaints, Call us, Branches, Search — then the product.</a:t>
            </a:r>
          </a:p>
        </p:txBody>
      </p:sp>
      <p:pic>
        <p:nvPicPr>
          <p:cNvPr id="3" name="Picture 2" descr="current-stri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047" y="4619156"/>
            <a:ext cx="10515600" cy="27144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F0F4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10545775" cy="2377440"/>
          </a:xfrm>
          <a:prstGeom prst="rect">
            <a:avLst/>
          </a:prstGeom>
          <a:noFill/>
        </p:spPr>
        <p:txBody>
          <a:bodyPr wrap="square"/>
          <a:lstStyle/>
          <a:p>
            <a:pPr>
              <a:spcBef>
                <a:spcPts val="0"/>
              </a:spcBef>
              <a:spcAft>
                <a:spcPts val="1000"/>
              </a:spcAft>
            </a:pPr>
            <a:r>
              <a:rPr sz="1400" b="1" i="0">
                <a:solidFill>
                  <a:srgbClr val="D28C64"/>
                </a:solidFill>
                <a:latin typeface="Calibri"/>
              </a:rPr>
              <a:t>CURRENT WEBSITE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Four extra steps before a price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194560"/>
            <a:ext cx="10545775" cy="4206240"/>
          </a:xfrm>
          <a:prstGeom prst="rect">
            <a:avLst/>
          </a:prstGeom>
          <a:noFill/>
        </p:spPr>
        <p:txBody>
          <a:bodyPr wrap="square"/>
          <a:lstStyle/>
          <a:p>
            <a:pPr>
              <a:spcBef>
                <a:spcPts val="0"/>
              </a:spcBef>
              <a:spcAft>
                <a:spcPts val="1000"/>
              </a:spcAft>
            </a:pPr>
            <a:r>
              <a:rPr sz="2000" b="0" i="0">
                <a:solidFill>
                  <a:srgbClr val="BAB4DC"/>
                </a:solidFill>
                <a:latin typeface="Calibri"/>
              </a:rPr>
              <a:t>1.  Choose Individual or Business</a:t>
            </a:r>
          </a:p>
          <a:p>
            <a:pPr>
              <a:spcBef>
                <a:spcPts val="800"/>
              </a:spcBef>
              <a:spcAft>
                <a:spcPts val="1000"/>
              </a:spcAft>
            </a:pPr>
            <a:r>
              <a:rPr sz="2000" b="0" i="0">
                <a:solidFill>
                  <a:srgbClr val="BAB4DC"/>
                </a:solidFill>
                <a:latin typeface="Calibri"/>
              </a:rPr>
              <a:t>2.  Open a long product menu</a:t>
            </a:r>
          </a:p>
          <a:p>
            <a:pPr>
              <a:spcBef>
                <a:spcPts val="800"/>
              </a:spcBef>
              <a:spcAft>
                <a:spcPts val="1000"/>
              </a:spcAft>
            </a:pPr>
            <a:r>
              <a:rPr sz="2000" b="0" i="0">
                <a:solidFill>
                  <a:srgbClr val="BAB4DC"/>
                </a:solidFill>
                <a:latin typeface="Calibri"/>
              </a:rPr>
              <a:t>3.  Scroll past banners</a:t>
            </a:r>
          </a:p>
          <a:p>
            <a:pPr>
              <a:spcBef>
                <a:spcPts val="800"/>
              </a:spcBef>
              <a:spcAft>
                <a:spcPts val="1000"/>
              </a:spcAft>
            </a:pPr>
            <a:r>
              <a:rPr sz="2000" b="0" i="0">
                <a:solidFill>
                  <a:srgbClr val="BAB4DC"/>
                </a:solidFill>
                <a:latin typeface="Calibri"/>
              </a:rPr>
              <a:t>4.  Find the quote form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F0F4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10545775" cy="2377440"/>
          </a:xfrm>
          <a:prstGeom prst="rect">
            <a:avLst/>
          </a:prstGeom>
          <a:noFill/>
        </p:spPr>
        <p:txBody>
          <a:bodyPr wrap="square"/>
          <a:lstStyle/>
          <a:p>
            <a:pPr>
              <a:spcBef>
                <a:spcPts val="0"/>
              </a:spcBef>
              <a:spcAft>
                <a:spcPts val="1000"/>
              </a:spcAft>
            </a:pPr>
            <a:r>
              <a:rPr sz="1400" b="1" i="0">
                <a:solidFill>
                  <a:srgbClr val="D28C64"/>
                </a:solidFill>
                <a:latin typeface="Calibri"/>
              </a:rPr>
              <a:t>NEW WEBSITE  ·  FIRST SCREEN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Title. Six products. Car plate and phone. Get your price. All on the first screen.</a:t>
            </a:r>
          </a:p>
        </p:txBody>
      </p:sp>
      <p:pic>
        <p:nvPicPr>
          <p:cNvPr id="3" name="Picture 2" descr="new-fol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247" y="2788920"/>
            <a:ext cx="7315200" cy="36576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10545775" cy="2377440"/>
          </a:xfrm>
          <a:prstGeom prst="rect">
            <a:avLst/>
          </a:prstGeom>
          <a:noFill/>
        </p:spPr>
        <p:txBody>
          <a:bodyPr wrap="square"/>
          <a:lstStyle/>
          <a:p>
            <a:pPr>
              <a:spcBef>
                <a:spcPts val="0"/>
              </a:spcBef>
              <a:spcAft>
                <a:spcPts val="1000"/>
              </a:spcAft>
            </a:pPr>
            <a:r>
              <a:rPr sz="1400" b="1" i="0">
                <a:solidFill>
                  <a:srgbClr val="D28C64"/>
                </a:solidFill>
                <a:latin typeface="Calibri"/>
              </a:rPr>
              <a:t>WHAT WE CHANGED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sz="2800" b="1" i="0">
                <a:solidFill>
                  <a:srgbClr val="1F0F4D"/>
                </a:solidFill>
                <a:latin typeface="Calibri"/>
              </a:rPr>
              <a:t>The first screen does the job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194560"/>
            <a:ext cx="10545775" cy="4206240"/>
          </a:xfrm>
          <a:prstGeom prst="rect">
            <a:avLst/>
          </a:prstGeom>
          <a:noFill/>
        </p:spPr>
        <p:txBody>
          <a:bodyPr wrap="square"/>
          <a:lstStyle/>
          <a:p>
            <a:pPr>
              <a:spcBef>
                <a:spcPts val="0"/>
              </a:spcBef>
              <a:spcAft>
                <a:spcPts val="1000"/>
              </a:spcAft>
            </a:pPr>
            <a:r>
              <a:rPr sz="2000" b="0" i="0">
                <a:solidFill>
                  <a:srgbClr val="5A5470"/>
                </a:solidFill>
                <a:latin typeface="Calibri"/>
              </a:rPr>
              <a:t>1.  Headline is two lines only: Cover what matters. In minutes.</a:t>
            </a:r>
          </a:p>
          <a:p>
            <a:pPr>
              <a:spcBef>
                <a:spcPts val="800"/>
              </a:spcBef>
              <a:spcAft>
                <a:spcPts val="1000"/>
              </a:spcAft>
            </a:pPr>
            <a:r>
              <a:rPr sz="2000" b="0" i="0">
                <a:solidFill>
                  <a:srgbClr val="5A5470"/>
                </a:solidFill>
                <a:latin typeface="Calibri"/>
              </a:rPr>
              <a:t>2.  Six products with a starting price</a:t>
            </a:r>
          </a:p>
          <a:p>
            <a:pPr>
              <a:spcBef>
                <a:spcPts val="800"/>
              </a:spcBef>
              <a:spcAft>
                <a:spcPts val="1000"/>
              </a:spcAft>
            </a:pPr>
            <a:r>
              <a:rPr sz="2000" b="0" i="0">
                <a:solidFill>
                  <a:srgbClr val="5A5470"/>
                </a:solidFill>
                <a:latin typeface="Calibri"/>
              </a:rPr>
              <a:t>3.  Car plate + mobile number + Get your price</a:t>
            </a:r>
          </a:p>
          <a:p>
            <a:pPr>
              <a:spcBef>
                <a:spcPts val="800"/>
              </a:spcBef>
              <a:spcAft>
                <a:spcPts val="1000"/>
              </a:spcAft>
            </a:pPr>
            <a:r>
              <a:rPr sz="2000" b="0" i="0">
                <a:solidFill>
                  <a:srgbClr val="5A5470"/>
                </a:solidFill>
                <a:latin typeface="Calibri"/>
              </a:rPr>
              <a:t>4.  Call, Login, and Get your price stay in the header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F0F4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10545775" cy="2377440"/>
          </a:xfrm>
          <a:prstGeom prst="rect">
            <a:avLst/>
          </a:prstGeom>
          <a:noFill/>
        </p:spPr>
        <p:txBody>
          <a:bodyPr wrap="square"/>
          <a:lstStyle/>
          <a:p>
            <a:pPr>
              <a:spcBef>
                <a:spcPts val="0"/>
              </a:spcBef>
              <a:spcAft>
                <a:spcPts val="1000"/>
              </a:spcAft>
            </a:pPr>
            <a:r>
              <a:rPr sz="1400" b="1" i="0">
                <a:solidFill>
                  <a:srgbClr val="D28C64"/>
                </a:solidFill>
                <a:latin typeface="Calibri"/>
              </a:rPr>
              <a:t>CAR INSURANCE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Insure your car in 60 seconds. Enter plate and mobile. See a price.</a:t>
            </a:r>
          </a:p>
        </p:txBody>
      </p:sp>
      <p:pic>
        <p:nvPicPr>
          <p:cNvPr id="3" name="Picture 2" descr="new-quo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767" y="3620452"/>
            <a:ext cx="10424160" cy="162877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F0F4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10545775" cy="2377440"/>
          </a:xfrm>
          <a:prstGeom prst="rect">
            <a:avLst/>
          </a:prstGeom>
          <a:noFill/>
        </p:spPr>
        <p:txBody>
          <a:bodyPr wrap="square"/>
          <a:lstStyle/>
          <a:p>
            <a:pPr>
              <a:spcBef>
                <a:spcPts val="0"/>
              </a:spcBef>
              <a:spcAft>
                <a:spcPts val="1000"/>
              </a:spcAft>
            </a:pPr>
            <a:r>
              <a:rPr sz="1400" b="1" i="0">
                <a:solidFill>
                  <a:srgbClr val="D28C64"/>
                </a:solidFill>
                <a:latin typeface="Calibri"/>
              </a:rPr>
              <a:t>PRODUCTS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Show the starting price. Do not hide it.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800" b="0" i="0">
                <a:solidFill>
                  <a:srgbClr val="BAB4DC"/>
                </a:solidFill>
                <a:latin typeface="Calibri"/>
              </a:rPr>
              <a:t>Motor from SAR 349. Health from SAR 179 per month. Travel from SAR 65.</a:t>
            </a:r>
          </a:p>
        </p:txBody>
      </p:sp>
      <p:pic>
        <p:nvPicPr>
          <p:cNvPr id="3" name="Picture 2" descr="new-til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767" y="3969424"/>
            <a:ext cx="10424160" cy="147947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F0F4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10545775" cy="2377440"/>
          </a:xfrm>
          <a:prstGeom prst="rect">
            <a:avLst/>
          </a:prstGeom>
          <a:noFill/>
        </p:spPr>
        <p:txBody>
          <a:bodyPr wrap="square"/>
          <a:lstStyle/>
          <a:p>
            <a:pPr>
              <a:spcBef>
                <a:spcPts val="0"/>
              </a:spcBef>
              <a:spcAft>
                <a:spcPts val="1000"/>
              </a:spcAft>
            </a:pPr>
            <a:r>
              <a:rPr sz="1400" b="1" i="0">
                <a:solidFill>
                  <a:srgbClr val="D28C64"/>
                </a:solidFill>
                <a:latin typeface="Calibri"/>
              </a:rPr>
              <a:t>ARABIC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English and Arabic are equal. The page flips right-to-left. The car plate stays left-to-right.</a:t>
            </a:r>
          </a:p>
        </p:txBody>
      </p:sp>
      <p:pic>
        <p:nvPicPr>
          <p:cNvPr id="3" name="Picture 2" descr="new-ar-fol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247" y="2788920"/>
            <a:ext cx="7315200" cy="36576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F0F4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10545775" cy="2377440"/>
          </a:xfrm>
          <a:prstGeom prst="rect">
            <a:avLst/>
          </a:prstGeom>
          <a:noFill/>
        </p:spPr>
        <p:txBody>
          <a:bodyPr wrap="square"/>
          <a:lstStyle/>
          <a:p>
            <a:pPr>
              <a:spcBef>
                <a:spcPts val="0"/>
              </a:spcBef>
              <a:spcAft>
                <a:spcPts val="1000"/>
              </a:spcAft>
            </a:pPr>
            <a:r>
              <a:rPr sz="1400" b="1" i="0">
                <a:solidFill>
                  <a:srgbClr val="D28C64"/>
                </a:solidFill>
                <a:latin typeface="Calibri"/>
              </a:rPr>
              <a:t>PHONE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Same idea on a small screen: products first, then the price form.</a:t>
            </a:r>
          </a:p>
        </p:txBody>
      </p:sp>
      <p:pic>
        <p:nvPicPr>
          <p:cNvPr id="3" name="Picture 2" descr="new-mobile-fol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7405" y="2697480"/>
            <a:ext cx="1816882" cy="393192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F0F4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10545775" cy="2377440"/>
          </a:xfrm>
          <a:prstGeom prst="rect">
            <a:avLst/>
          </a:prstGeom>
          <a:noFill/>
        </p:spPr>
        <p:txBody>
          <a:bodyPr wrap="square"/>
          <a:lstStyle/>
          <a:p>
            <a:pPr>
              <a:spcBef>
                <a:spcPts val="0"/>
              </a:spcBef>
              <a:spcAft>
                <a:spcPts val="1000"/>
              </a:spcAft>
            </a:pPr>
            <a:r>
              <a:rPr sz="1400" b="1" i="0">
                <a:solidFill>
                  <a:srgbClr val="D28C64"/>
                </a:solidFill>
                <a:latin typeface="Calibri"/>
              </a:rPr>
              <a:t>AFTER THE FIRST SCREEN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A simple list of products and prices. Then claims, the app, and customer stories.</a:t>
            </a:r>
          </a:p>
        </p:txBody>
      </p:sp>
      <p:pic>
        <p:nvPicPr>
          <p:cNvPr id="3" name="Picture 2" descr="new-protec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5563" y="2788920"/>
            <a:ext cx="4020567" cy="36576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9058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10545775" cy="2377440"/>
          </a:xfrm>
          <a:prstGeom prst="rect">
            <a:avLst/>
          </a:prstGeom>
          <a:noFill/>
        </p:spPr>
        <p:txBody>
          <a:bodyPr wrap="square"/>
          <a:lstStyle/>
          <a:p>
            <a:pPr>
              <a:spcBef>
                <a:spcPts val="0"/>
              </a:spcBef>
              <a:spcAft>
                <a:spcPts val="1000"/>
              </a:spcAft>
            </a:pPr>
            <a:r>
              <a:rPr sz="1400" b="1" i="0">
                <a:solidFill>
                  <a:srgbClr val="D28C64"/>
                </a:solidFill>
                <a:latin typeface="Calibri"/>
              </a:rPr>
              <a:t>THE CMS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The design is not finished at launch. It has to survive the next two years.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800" b="0" i="0">
                <a:solidFill>
                  <a:srgbClr val="BAB4DC"/>
                </a:solidFill>
                <a:latin typeface="Calibri"/>
              </a:rPr>
              <a:t>The question for management is not “do we like Payload.” The question is: who can change the homepage, how fast, and can they break the first screen.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10545775" cy="2377440"/>
          </a:xfrm>
          <a:prstGeom prst="rect">
            <a:avLst/>
          </a:prstGeom>
          <a:noFill/>
        </p:spPr>
        <p:txBody>
          <a:bodyPr wrap="square"/>
          <a:lstStyle/>
          <a:p>
            <a:pPr>
              <a:spcBef>
                <a:spcPts val="0"/>
              </a:spcBef>
              <a:spcAft>
                <a:spcPts val="1000"/>
              </a:spcAft>
            </a:pPr>
            <a:r>
              <a:rPr sz="1400" b="1" i="0">
                <a:solidFill>
                  <a:srgbClr val="D28C64"/>
                </a:solidFill>
                <a:latin typeface="Calibri"/>
              </a:rPr>
              <a:t>THREE WAYS TO RUN THE SITE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sz="2800" b="1" i="0">
                <a:solidFill>
                  <a:srgbClr val="1F0F4D"/>
                </a:solidFill>
                <a:latin typeface="Calibri"/>
              </a:rPr>
              <a:t>Only one keeps this homepage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22960" y="2880360"/>
            <a:ext cx="3291840" cy="3246120"/>
          </a:xfrm>
          <a:prstGeom prst="roundRect">
            <a:avLst>
              <a:gd name="adj" fmla="val 8000"/>
            </a:avLst>
          </a:prstGeom>
          <a:solidFill>
            <a:srgbClr val="E5E5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87552" y="3026664"/>
            <a:ext cx="2962656" cy="2990088"/>
          </a:xfrm>
          <a:prstGeom prst="rect">
            <a:avLst/>
          </a:prstGeom>
          <a:noFill/>
        </p:spPr>
        <p:txBody>
          <a:bodyPr wrap="square"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sz="1800" b="1" i="0">
                <a:solidFill>
                  <a:srgbClr val="1F0F4D"/>
                </a:solidFill>
                <a:latin typeface="Calibri"/>
              </a:rPr>
              <a:t>No CMS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5A5470"/>
                </a:solidFill>
                <a:latin typeface="Calibri"/>
              </a:rPr>
              <a:t>Marketing waits for an engineer for every price, Ramadan line, or product change. In six months they will ask for WordPress.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15968" y="2880360"/>
            <a:ext cx="3291840" cy="3246120"/>
          </a:xfrm>
          <a:prstGeom prst="roundRect">
            <a:avLst>
              <a:gd name="adj" fmla="val 8000"/>
            </a:avLst>
          </a:prstGeom>
          <a:solidFill>
            <a:srgbClr val="E5E5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480560" y="3026664"/>
            <a:ext cx="2962656" cy="2990088"/>
          </a:xfrm>
          <a:prstGeom prst="rect">
            <a:avLst/>
          </a:prstGeom>
          <a:noFill/>
        </p:spPr>
        <p:txBody>
          <a:bodyPr wrap="square"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sz="1800" b="1" i="0">
                <a:solidFill>
                  <a:srgbClr val="1F0F4D"/>
                </a:solidFill>
                <a:latin typeface="Calibri"/>
              </a:rPr>
              <a:t>A page-builder CMS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5A5470"/>
                </a:solidFill>
                <a:latin typeface="Calibri"/>
              </a:rPr>
              <a:t>WordPress, Sitecore, typical Umbraco. Editors get a canvas. They add a second banner, a popup, a slider. That is how the current site grew four extra steps before a price.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808976" y="2880360"/>
            <a:ext cx="3291840" cy="3246120"/>
          </a:xfrm>
          <a:prstGeom prst="roundRect">
            <a:avLst>
              <a:gd name="adj" fmla="val 8000"/>
            </a:avLst>
          </a:prstGeom>
          <a:solidFill>
            <a:srgbClr val="1905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73568" y="3026664"/>
            <a:ext cx="2962656" cy="2990088"/>
          </a:xfrm>
          <a:prstGeom prst="rect">
            <a:avLst/>
          </a:prstGeom>
          <a:noFill/>
        </p:spPr>
        <p:txBody>
          <a:bodyPr wrap="square"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sz="1800" b="1" i="0">
                <a:solidFill>
                  <a:srgbClr val="FFFFFF"/>
                </a:solidFill>
                <a:latin typeface="Calibri"/>
              </a:rPr>
              <a:t>A headless CMS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BAB4DC"/>
                </a:solidFill>
                <a:latin typeface="Calibri"/>
              </a:rPr>
              <a:t>The website is the design. The CMS is a form. Marketing fills price, title, and Arabic text. They cannot invent a new layout.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F0F4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10545775" cy="2377440"/>
          </a:xfrm>
          <a:prstGeom prst="rect">
            <a:avLst/>
          </a:prstGeom>
          <a:noFill/>
        </p:spPr>
        <p:txBody>
          <a:bodyPr wrap="square"/>
          <a:lstStyle/>
          <a:p>
            <a:pPr>
              <a:spcBef>
                <a:spcPts val="0"/>
              </a:spcBef>
              <a:spcAft>
                <a:spcPts val="1000"/>
              </a:spcAft>
            </a:pPr>
            <a:r>
              <a:rPr sz="1400" b="1" i="0">
                <a:solidFill>
                  <a:srgbClr val="D28C64"/>
                </a:solidFill>
                <a:latin typeface="Calibri"/>
              </a:rPr>
              <a:t>WHAT HEADLESS MEANS HERE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Marketing edits fields. They do not edit the page.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331720"/>
            <a:ext cx="10545775" cy="4069080"/>
          </a:xfrm>
          <a:prstGeom prst="rect">
            <a:avLst/>
          </a:prstGeom>
          <a:noFill/>
        </p:spPr>
        <p:txBody>
          <a:bodyPr wrap="square"/>
          <a:lstStyle/>
          <a:p>
            <a:pPr>
              <a:spcBef>
                <a:spcPts val="0"/>
              </a:spcBef>
              <a:spcAft>
                <a:spcPts val="1000"/>
              </a:spcAft>
            </a:pPr>
            <a:r>
              <a:rPr sz="2000" b="0" i="0">
                <a:solidFill>
                  <a:srgbClr val="BAB4DC"/>
                </a:solidFill>
                <a:latin typeface="Calibri"/>
              </a:rPr>
              <a:t>1.  Change “from SAR 349” without calling engineering.</a:t>
            </a:r>
          </a:p>
          <a:p>
            <a:pPr>
              <a:spcBef>
                <a:spcPts val="800"/>
              </a:spcBef>
              <a:spcAft>
                <a:spcPts val="1000"/>
              </a:spcAft>
            </a:pPr>
            <a:r>
              <a:rPr sz="2000" b="0" i="0">
                <a:solidFill>
                  <a:srgbClr val="BAB4DC"/>
                </a:solidFill>
                <a:latin typeface="Calibri"/>
              </a:rPr>
              <a:t>2.  English and Arabic sit on the same product. One price. Two texts. They cannot drift.</a:t>
            </a:r>
          </a:p>
          <a:p>
            <a:pPr>
              <a:spcBef>
                <a:spcPts val="800"/>
              </a:spcBef>
              <a:spcAft>
                <a:spcPts val="1000"/>
              </a:spcAft>
            </a:pPr>
            <a:r>
              <a:rPr sz="2000" b="0" i="0">
                <a:solidFill>
                  <a:srgbClr val="BAB4DC"/>
                </a:solidFill>
                <a:latin typeface="Calibri"/>
              </a:rPr>
              <a:t>3.  Turn a Ramadan line on and off. The first screen still has one hero, six products, and the quote form.</a:t>
            </a:r>
          </a:p>
          <a:p>
            <a:pPr>
              <a:spcBef>
                <a:spcPts val="800"/>
              </a:spcBef>
              <a:spcAft>
                <a:spcPts val="1000"/>
              </a:spcAft>
            </a:pPr>
            <a:r>
              <a:rPr sz="2000" b="0" i="0">
                <a:solidFill>
                  <a:srgbClr val="BAB4DC"/>
                </a:solidFill>
                <a:latin typeface="Calibri"/>
              </a:rPr>
              <a:t>4.  Preview before publish. Arabic layout is checked automatically.</a:t>
            </a:r>
          </a:p>
          <a:p>
            <a:pPr>
              <a:spcBef>
                <a:spcPts val="800"/>
              </a:spcBef>
              <a:spcAft>
                <a:spcPts val="1000"/>
              </a:spcAft>
            </a:pPr>
            <a:r>
              <a:rPr sz="2000" b="0" i="0">
                <a:solidFill>
                  <a:srgbClr val="BAB4DC"/>
                </a:solidFill>
                <a:latin typeface="Calibri"/>
              </a:rPr>
              <a:t>5.  If legal says host in Saudi Arabia, the database lives there.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F0F4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10545775" cy="2377440"/>
          </a:xfrm>
          <a:prstGeom prst="rect">
            <a:avLst/>
          </a:prstGeom>
          <a:noFill/>
        </p:spPr>
        <p:txBody>
          <a:bodyPr wrap="square"/>
          <a:lstStyle/>
          <a:p>
            <a:pPr>
              <a:spcBef>
                <a:spcPts val="0"/>
              </a:spcBef>
              <a:spcAft>
                <a:spcPts val="1000"/>
              </a:spcAft>
            </a:pPr>
            <a:r>
              <a:rPr sz="1400" b="1" i="0">
                <a:solidFill>
                  <a:srgbClr val="D28C64"/>
                </a:solidFill>
                <a:latin typeface="Calibri"/>
              </a:rPr>
              <a:t>WHY PAYLOAD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It is the cheapest way to lock the design we just paid for.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331720"/>
            <a:ext cx="10545775" cy="4069080"/>
          </a:xfrm>
          <a:prstGeom prst="rect">
            <a:avLst/>
          </a:prstGeom>
          <a:noFill/>
        </p:spPr>
        <p:txBody>
          <a:bodyPr wrap="square"/>
          <a:lstStyle/>
          <a:p>
            <a:pPr>
              <a:spcBef>
                <a:spcPts val="0"/>
              </a:spcBef>
              <a:spcAft>
                <a:spcPts val="1000"/>
              </a:spcAft>
            </a:pPr>
            <a:r>
              <a:rPr sz="2000" b="0" i="0">
                <a:solidFill>
                  <a:srgbClr val="BAB4DC"/>
                </a:solidFill>
                <a:latin typeface="Calibri"/>
              </a:rPr>
              <a:t>1.  We own it. No fee per editor, per language, or per entry. Tools like Contentful bill that way, and the invoice grows with the site.</a:t>
            </a:r>
          </a:p>
          <a:p>
            <a:pPr>
              <a:spcBef>
                <a:spcPts val="800"/>
              </a:spcBef>
              <a:spcAft>
                <a:spcPts val="1000"/>
              </a:spcAft>
            </a:pPr>
            <a:r>
              <a:rPr sz="2000" b="0" i="0">
                <a:solidFill>
                  <a:srgbClr val="BAB4DC"/>
                </a:solidFill>
                <a:latin typeface="Calibri"/>
              </a:rPr>
              <a:t>2.  The homepage is a content model, not a blank page. There is no “add another hero” button.</a:t>
            </a:r>
          </a:p>
          <a:p>
            <a:pPr>
              <a:spcBef>
                <a:spcPts val="800"/>
              </a:spcBef>
              <a:spcAft>
                <a:spcPts val="1000"/>
              </a:spcAft>
            </a:pPr>
            <a:r>
              <a:rPr sz="2000" b="0" i="0">
                <a:solidFill>
                  <a:srgbClr val="BAB4DC"/>
                </a:solidFill>
                <a:latin typeface="Calibri"/>
              </a:rPr>
              <a:t>3.  Same technology as the website. One team. One vendor list. No extra Sitecore or Adobe contract.</a:t>
            </a:r>
          </a:p>
          <a:p>
            <a:pPr>
              <a:spcBef>
                <a:spcPts val="800"/>
              </a:spcBef>
              <a:spcAft>
                <a:spcPts val="1000"/>
              </a:spcAft>
            </a:pPr>
            <a:r>
              <a:rPr sz="2000" b="0" i="0">
                <a:solidFill>
                  <a:srgbClr val="BAB4DC"/>
                </a:solidFill>
                <a:latin typeface="Calibri"/>
              </a:rPr>
              <a:t>4.  Free licence. We pay for servers in the Kingdom, not a US SaaS bill tied to traffic.</a:t>
            </a:r>
          </a:p>
          <a:p>
            <a:pPr>
              <a:spcBef>
                <a:spcPts val="800"/>
              </a:spcBef>
              <a:spcAft>
                <a:spcPts val="1000"/>
              </a:spcAft>
            </a:pPr>
            <a:r>
              <a:rPr sz="2000" b="0" i="0">
                <a:solidFill>
                  <a:srgbClr val="BAB4DC"/>
                </a:solidFill>
                <a:latin typeface="Calibri"/>
              </a:rPr>
              <a:t>5.  The content is ours. If Payload is wrong later, we can move it. We are not trapped.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10545775" cy="2377440"/>
          </a:xfrm>
          <a:prstGeom prst="rect">
            <a:avLst/>
          </a:prstGeom>
          <a:noFill/>
        </p:spPr>
        <p:txBody>
          <a:bodyPr wrap="square"/>
          <a:lstStyle/>
          <a:p>
            <a:pPr>
              <a:spcBef>
                <a:spcPts val="0"/>
              </a:spcBef>
              <a:spcAft>
                <a:spcPts val="1000"/>
              </a:spcAft>
            </a:pPr>
            <a:r>
              <a:rPr sz="1400" b="1" i="0">
                <a:solidFill>
                  <a:srgbClr val="D28C64"/>
                </a:solidFill>
                <a:latin typeface="Calibri"/>
              </a:rPr>
              <a:t>COST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sz="2800" b="1" i="0">
                <a:solidFill>
                  <a:srgbClr val="1F0F4D"/>
                </a:solidFill>
                <a:latin typeface="Calibri"/>
              </a:rPr>
              <a:t>About $220,000. About SAR 825,000. About 18 weeks.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22960" y="3063240"/>
            <a:ext cx="5029200" cy="1325880"/>
          </a:xfrm>
          <a:prstGeom prst="roundRect">
            <a:avLst>
              <a:gd name="adj" fmla="val 8000"/>
            </a:avLst>
          </a:prstGeom>
          <a:solidFill>
            <a:srgbClr val="E5E5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87552" y="3209544"/>
            <a:ext cx="4700016" cy="1069848"/>
          </a:xfrm>
          <a:prstGeom prst="rect">
            <a:avLst/>
          </a:prstGeom>
          <a:noFill/>
        </p:spPr>
        <p:txBody>
          <a:bodyPr wrap="square"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sz="1800" b="1" i="0">
                <a:solidFill>
                  <a:srgbClr val="19058C"/>
                </a:solidFill>
                <a:latin typeface="Calibri"/>
              </a:rPr>
              <a:t>$175–265k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5A5470"/>
                </a:solidFill>
                <a:latin typeface="Calibri"/>
              </a:rPr>
              <a:t>Range. Higher if the quote API is slow or old.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053328" y="3063240"/>
            <a:ext cx="5029200" cy="1325880"/>
          </a:xfrm>
          <a:prstGeom prst="roundRect">
            <a:avLst>
              <a:gd name="adj" fmla="val 8000"/>
            </a:avLst>
          </a:prstGeom>
          <a:solidFill>
            <a:srgbClr val="E5E5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217920" y="3209544"/>
            <a:ext cx="4700016" cy="1069848"/>
          </a:xfrm>
          <a:prstGeom prst="rect">
            <a:avLst/>
          </a:prstGeom>
          <a:noFill/>
        </p:spPr>
        <p:txBody>
          <a:bodyPr wrap="square"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sz="1800" b="1" i="0">
                <a:solidFill>
                  <a:srgbClr val="19058C"/>
                </a:solidFill>
                <a:latin typeface="Calibri"/>
              </a:rPr>
              <a:t>18 weeks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5A5470"/>
                </a:solidFill>
                <a:latin typeface="Calibri"/>
              </a:rPr>
              <a:t>From start to public launch.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4590288"/>
            <a:ext cx="5029200" cy="1325880"/>
          </a:xfrm>
          <a:prstGeom prst="roundRect">
            <a:avLst>
              <a:gd name="adj" fmla="val 8000"/>
            </a:avLst>
          </a:prstGeom>
          <a:solidFill>
            <a:srgbClr val="E5E5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87552" y="4736592"/>
            <a:ext cx="4700016" cy="1069848"/>
          </a:xfrm>
          <a:prstGeom prst="rect">
            <a:avLst/>
          </a:prstGeom>
          <a:noFill/>
        </p:spPr>
        <p:txBody>
          <a:bodyPr wrap="square"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sz="1800" b="1" i="0">
                <a:solidFill>
                  <a:srgbClr val="19058C"/>
                </a:solidFill>
                <a:latin typeface="Calibri"/>
              </a:rPr>
              <a:t>Included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5A5470"/>
                </a:solidFill>
                <a:latin typeface="Calibri"/>
              </a:rPr>
              <a:t>Homepage, product pages, CMS, Arabic, quote link, PostHog, launch.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53328" y="4590288"/>
            <a:ext cx="5029200" cy="1325880"/>
          </a:xfrm>
          <a:prstGeom prst="roundRect">
            <a:avLst>
              <a:gd name="adj" fmla="val 8000"/>
            </a:avLst>
          </a:prstGeom>
          <a:solidFill>
            <a:srgbClr val="E5E5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217920" y="4736592"/>
            <a:ext cx="4700016" cy="1069848"/>
          </a:xfrm>
          <a:prstGeom prst="rect">
            <a:avLst/>
          </a:prstGeom>
          <a:noFill/>
        </p:spPr>
        <p:txBody>
          <a:bodyPr wrap="square"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sz="1800" b="1" i="0">
                <a:solidFill>
                  <a:srgbClr val="19058C"/>
                </a:solidFill>
                <a:latin typeface="Calibri"/>
              </a:rPr>
              <a:t>Not included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5A5470"/>
                </a:solidFill>
                <a:latin typeface="Calibri"/>
              </a:rPr>
              <a:t>Core policy system, rating engine, mobile app rebuild.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F0F4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10545775" cy="2377440"/>
          </a:xfrm>
          <a:prstGeom prst="rect">
            <a:avLst/>
          </a:prstGeom>
          <a:noFill/>
        </p:spPr>
        <p:txBody>
          <a:bodyPr wrap="square"/>
          <a:lstStyle/>
          <a:p>
            <a:pPr>
              <a:spcBef>
                <a:spcPts val="0"/>
              </a:spcBef>
              <a:spcAft>
                <a:spcPts val="1000"/>
              </a:spcAft>
            </a:pPr>
            <a:r>
              <a:rPr sz="1400" b="1" i="0">
                <a:solidFill>
                  <a:srgbClr val="D28C64"/>
                </a:solidFill>
                <a:latin typeface="Calibri"/>
              </a:rPr>
              <a:t>COST DETAIL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Where the money goes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822960" y="2148840"/>
          <a:ext cx="1051560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95360"/>
                <a:gridCol w="1920240"/>
              </a:tblGrid>
              <a:tr h="382385">
                <a:tc>
                  <a:txBody>
                    <a:bodyPr/>
                    <a:lstStyle/>
                    <a:p>
                      <a:r>
                        <a:rPr sz="1200" b="1" i="0">
                          <a:solidFill>
                            <a:srgbClr val="D28C64"/>
                          </a:solidFill>
                          <a:latin typeface="Calibri"/>
                        </a:rPr>
                        <a:t>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1" i="0">
                          <a:solidFill>
                            <a:srgbClr val="D28C64"/>
                          </a:solidFill>
                          <a:latin typeface="Calibri"/>
                        </a:rPr>
                        <a:t>USD</a:t>
                      </a:r>
                    </a:p>
                  </a:txBody>
                  <a:tcPr/>
                </a:tc>
              </a:tr>
              <a:tr h="382385">
                <a:tc>
                  <a:txBody>
                    <a:bodyPr/>
                    <a:lstStyle/>
                    <a:p>
                      <a:r>
                        <a:rPr sz="1400" b="0" i="0">
                          <a:solidFill>
                            <a:srgbClr val="FFFFFF"/>
                          </a:solidFill>
                          <a:latin typeface="Calibri"/>
                        </a:rPr>
                        <a:t>Plan the content model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1" i="0">
                          <a:solidFill>
                            <a:srgbClr val="FFFFFF"/>
                          </a:solidFill>
                          <a:latin typeface="Calibri"/>
                        </a:rPr>
                        <a:t>18k</a:t>
                      </a:r>
                    </a:p>
                  </a:txBody>
                  <a:tcPr>
                    <a:noFill/>
                  </a:tcPr>
                </a:tc>
              </a:tr>
              <a:tr h="382385">
                <a:tc>
                  <a:txBody>
                    <a:bodyPr/>
                    <a:lstStyle/>
                    <a:p>
                      <a:r>
                        <a:rPr sz="1400" b="0" i="0">
                          <a:solidFill>
                            <a:srgbClr val="FFFFFF"/>
                          </a:solidFill>
                          <a:latin typeface="Calibri"/>
                        </a:rPr>
                        <a:t>Build the website from this design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1" i="0">
                          <a:solidFill>
                            <a:srgbClr val="FFFFFF"/>
                          </a:solidFill>
                          <a:latin typeface="Calibri"/>
                        </a:rPr>
                        <a:t>52k</a:t>
                      </a:r>
                    </a:p>
                  </a:txBody>
                  <a:tcPr>
                    <a:noFill/>
                  </a:tcPr>
                </a:tc>
              </a:tr>
              <a:tr h="382385">
                <a:tc>
                  <a:txBody>
                    <a:bodyPr/>
                    <a:lstStyle/>
                    <a:p>
                      <a:r>
                        <a:rPr sz="1400" b="0" i="0">
                          <a:solidFill>
                            <a:srgbClr val="FFFFFF"/>
                          </a:solidFill>
                          <a:latin typeface="Calibri"/>
                        </a:rPr>
                        <a:t>Payload CMS, Arabic, preview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1" i="0">
                          <a:solidFill>
                            <a:srgbClr val="FFFFFF"/>
                          </a:solidFill>
                          <a:latin typeface="Calibri"/>
                        </a:rPr>
                        <a:t>46k</a:t>
                      </a:r>
                    </a:p>
                  </a:txBody>
                  <a:tcPr>
                    <a:noFill/>
                  </a:tcPr>
                </a:tc>
              </a:tr>
              <a:tr h="382385">
                <a:tc>
                  <a:txBody>
                    <a:bodyPr/>
                    <a:lstStyle/>
                    <a:p>
                      <a:r>
                        <a:rPr sz="1400" b="0" i="0">
                          <a:solidFill>
                            <a:srgbClr val="FFFFFF"/>
                          </a:solidFill>
                          <a:latin typeface="Calibri"/>
                        </a:rPr>
                        <a:t>Connect quote, login, branches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1" i="0">
                          <a:solidFill>
                            <a:srgbClr val="FFFFFF"/>
                          </a:solidFill>
                          <a:latin typeface="Calibri"/>
                        </a:rPr>
                        <a:t>28k</a:t>
                      </a:r>
                    </a:p>
                  </a:txBody>
                  <a:tcPr>
                    <a:noFill/>
                  </a:tcPr>
                </a:tc>
              </a:tr>
              <a:tr h="382385">
                <a:tc>
                  <a:txBody>
                    <a:bodyPr/>
                    <a:lstStyle/>
                    <a:p>
                      <a:r>
                        <a:rPr sz="1400" b="0" i="0">
                          <a:solidFill>
                            <a:srgbClr val="FFFFFF"/>
                          </a:solidFill>
                          <a:latin typeface="Calibri"/>
                        </a:rPr>
                        <a:t>Move content and test both languages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1" i="0">
                          <a:solidFill>
                            <a:srgbClr val="FFFFFF"/>
                          </a:solidFill>
                          <a:latin typeface="Calibri"/>
                        </a:rPr>
                        <a:t>22k</a:t>
                      </a:r>
                    </a:p>
                  </a:txBody>
                  <a:tcPr>
                    <a:noFill/>
                  </a:tcPr>
                </a:tc>
              </a:tr>
              <a:tr h="382385">
                <a:tc>
                  <a:txBody>
                    <a:bodyPr/>
                    <a:lstStyle/>
                    <a:p>
                      <a:r>
                        <a:rPr sz="1400" b="0" i="0">
                          <a:solidFill>
                            <a:srgbClr val="FFFFFF"/>
                          </a:solidFill>
                          <a:latin typeface="Calibri"/>
                        </a:rPr>
                        <a:t>Access, speed, search, redirects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1" i="0">
                          <a:solidFill>
                            <a:srgbClr val="FFFFFF"/>
                          </a:solidFill>
                          <a:latin typeface="Calibri"/>
                        </a:rPr>
                        <a:t>16k</a:t>
                      </a:r>
                    </a:p>
                  </a:txBody>
                  <a:tcPr>
                    <a:noFill/>
                  </a:tcPr>
                </a:tc>
              </a:tr>
              <a:tr h="382385">
                <a:tc>
                  <a:txBody>
                    <a:bodyPr/>
                    <a:lstStyle/>
                    <a:p>
                      <a:r>
                        <a:rPr sz="1400" b="0" i="0">
                          <a:solidFill>
                            <a:srgbClr val="FFFFFF"/>
                          </a:solidFill>
                          <a:latin typeface="Calibri"/>
                        </a:rPr>
                        <a:t>PostHog setup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1" i="0">
                          <a:solidFill>
                            <a:srgbClr val="FFFFFF"/>
                          </a:solidFill>
                          <a:latin typeface="Calibri"/>
                        </a:rPr>
                        <a:t>10k</a:t>
                      </a:r>
                    </a:p>
                  </a:txBody>
                  <a:tcPr>
                    <a:noFill/>
                  </a:tcPr>
                </a:tc>
              </a:tr>
              <a:tr h="382385">
                <a:tc>
                  <a:txBody>
                    <a:bodyPr/>
                    <a:lstStyle/>
                    <a:p>
                      <a:r>
                        <a:rPr sz="1400" b="0" i="0">
                          <a:solidFill>
                            <a:srgbClr val="FFFFFF"/>
                          </a:solidFill>
                          <a:latin typeface="Calibri"/>
                        </a:rPr>
                        <a:t>Launch and training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1" i="0">
                          <a:solidFill>
                            <a:srgbClr val="FFFFFF"/>
                          </a:solidFill>
                          <a:latin typeface="Calibri"/>
                        </a:rPr>
                        <a:t>14k</a:t>
                      </a:r>
                    </a:p>
                  </a:txBody>
                  <a:tcPr>
                    <a:noFill/>
                  </a:tcPr>
                </a:tc>
              </a:tr>
              <a:tr h="382385">
                <a:tc>
                  <a:txBody>
                    <a:bodyPr/>
                    <a:lstStyle/>
                    <a:p>
                      <a:r>
                        <a:rPr sz="1400" b="0" i="0">
                          <a:solidFill>
                            <a:srgbClr val="FFFFFF"/>
                          </a:solidFill>
                          <a:latin typeface="Calibri"/>
                        </a:rPr>
                        <a:t>Buffer 15%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1" i="0">
                          <a:solidFill>
                            <a:srgbClr val="FFFFFF"/>
                          </a:solidFill>
                          <a:latin typeface="Calibri"/>
                        </a:rPr>
                        <a:t>31k</a:t>
                      </a:r>
                    </a:p>
                  </a:txBody>
                  <a:tcPr>
                    <a:noFill/>
                  </a:tcPr>
                </a:tc>
              </a:tr>
              <a:tr h="382390">
                <a:tc>
                  <a:txBody>
                    <a:bodyPr/>
                    <a:lstStyle/>
                    <a:p>
                      <a:r>
                        <a:rPr sz="1400" b="1" i="0">
                          <a:solidFill>
                            <a:srgbClr val="D28C64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1" i="0">
                          <a:solidFill>
                            <a:srgbClr val="D28C64"/>
                          </a:solidFill>
                          <a:latin typeface="Calibri"/>
                        </a:rPr>
                        <a:t>237k</a:t>
                      </a: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F0F4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10545775" cy="2377440"/>
          </a:xfrm>
          <a:prstGeom prst="rect">
            <a:avLst/>
          </a:prstGeom>
          <a:noFill/>
        </p:spPr>
        <p:txBody>
          <a:bodyPr wrap="square"/>
          <a:lstStyle/>
          <a:p>
            <a:pPr>
              <a:spcBef>
                <a:spcPts val="0"/>
              </a:spcBef>
              <a:spcAft>
                <a:spcPts val="1000"/>
              </a:spcAft>
            </a:pPr>
            <a:r>
              <a:rPr sz="1400" b="1" i="0">
                <a:solidFill>
                  <a:srgbClr val="D28C64"/>
                </a:solidFill>
                <a:latin typeface="Calibri"/>
              </a:rPr>
              <a:t>TIMELINE  ·  18 WEEKS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Five phases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800" b="0" i="0">
                <a:solidFill>
                  <a:srgbClr val="BAB4DC"/>
                </a:solidFill>
                <a:latin typeface="Calibri"/>
              </a:rPr>
              <a:t>If we start in October, we can launch in February. Ramadan is a content change, not a rebuild.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22960" y="3291840"/>
            <a:ext cx="1965960" cy="2286000"/>
          </a:xfrm>
          <a:prstGeom prst="roundRect">
            <a:avLst>
              <a:gd name="adj" fmla="val 8000"/>
            </a:avLst>
          </a:prstGeom>
          <a:solidFill>
            <a:srgbClr val="2C1C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87552" y="3438144"/>
            <a:ext cx="1636776" cy="2029968"/>
          </a:xfrm>
          <a:prstGeom prst="rect">
            <a:avLst/>
          </a:prstGeom>
          <a:noFill/>
        </p:spPr>
        <p:txBody>
          <a:bodyPr wrap="square"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sz="1800" b="1" i="0">
                <a:solidFill>
                  <a:srgbClr val="D28C64"/>
                </a:solidFill>
                <a:latin typeface="Calibri"/>
              </a:rPr>
              <a:t>W1–2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BAB4DC"/>
                </a:solidFill>
                <a:latin typeface="Calibri"/>
              </a:rPr>
              <a:t>Plan
Content model. First-screen rule.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935224" y="3291840"/>
            <a:ext cx="1965960" cy="2286000"/>
          </a:xfrm>
          <a:prstGeom prst="roundRect">
            <a:avLst>
              <a:gd name="adj" fmla="val 8000"/>
            </a:avLst>
          </a:prstGeom>
          <a:solidFill>
            <a:srgbClr val="2C1C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099816" y="3438144"/>
            <a:ext cx="1636776" cy="2029968"/>
          </a:xfrm>
          <a:prstGeom prst="rect">
            <a:avLst/>
          </a:prstGeom>
          <a:noFill/>
        </p:spPr>
        <p:txBody>
          <a:bodyPr wrap="square"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sz="1800" b="1" i="0">
                <a:solidFill>
                  <a:srgbClr val="D28C64"/>
                </a:solidFill>
                <a:latin typeface="Calibri"/>
              </a:rPr>
              <a:t>W3–6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BAB4DC"/>
                </a:solidFill>
                <a:latin typeface="Calibri"/>
              </a:rPr>
              <a:t>Homepage
Build the real page from this design.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47488" y="3291840"/>
            <a:ext cx="1965960" cy="2286000"/>
          </a:xfrm>
          <a:prstGeom prst="roundRect">
            <a:avLst>
              <a:gd name="adj" fmla="val 8000"/>
            </a:avLst>
          </a:prstGeom>
          <a:solidFill>
            <a:srgbClr val="2C1C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212080" y="3438144"/>
            <a:ext cx="1636776" cy="2029968"/>
          </a:xfrm>
          <a:prstGeom prst="rect">
            <a:avLst/>
          </a:prstGeom>
          <a:noFill/>
        </p:spPr>
        <p:txBody>
          <a:bodyPr wrap="square"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sz="1800" b="1" i="0">
                <a:solidFill>
                  <a:srgbClr val="D28C64"/>
                </a:solidFill>
                <a:latin typeface="Calibri"/>
              </a:rPr>
              <a:t>W7–10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BAB4DC"/>
                </a:solidFill>
                <a:latin typeface="Calibri"/>
              </a:rPr>
              <a:t>Flows
Quote, products, claims, app.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159752" y="3291840"/>
            <a:ext cx="1965960" cy="2286000"/>
          </a:xfrm>
          <a:prstGeom prst="roundRect">
            <a:avLst>
              <a:gd name="adj" fmla="val 8000"/>
            </a:avLst>
          </a:prstGeom>
          <a:solidFill>
            <a:srgbClr val="2C1C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24344" y="3438144"/>
            <a:ext cx="1636776" cy="2029968"/>
          </a:xfrm>
          <a:prstGeom prst="rect">
            <a:avLst/>
          </a:prstGeom>
          <a:noFill/>
        </p:spPr>
        <p:txBody>
          <a:bodyPr wrap="square"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sz="1800" b="1" i="0">
                <a:solidFill>
                  <a:srgbClr val="D28C64"/>
                </a:solidFill>
                <a:latin typeface="Calibri"/>
              </a:rPr>
              <a:t>W11–14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BAB4DC"/>
                </a:solidFill>
                <a:latin typeface="Calibri"/>
              </a:rPr>
              <a:t>Quality
Arabic, tests, PostHog.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272016" y="3291840"/>
            <a:ext cx="1965960" cy="2286000"/>
          </a:xfrm>
          <a:prstGeom prst="roundRect">
            <a:avLst>
              <a:gd name="adj" fmla="val 8000"/>
            </a:avLst>
          </a:prstGeom>
          <a:solidFill>
            <a:srgbClr val="2C1C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436608" y="3438144"/>
            <a:ext cx="1636776" cy="2029968"/>
          </a:xfrm>
          <a:prstGeom prst="rect">
            <a:avLst/>
          </a:prstGeom>
          <a:noFill/>
        </p:spPr>
        <p:txBody>
          <a:bodyPr wrap="square"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sz="1800" b="1" i="0">
                <a:solidFill>
                  <a:srgbClr val="D28C64"/>
                </a:solidFill>
                <a:latin typeface="Calibri"/>
              </a:rPr>
              <a:t>W15–18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BAB4DC"/>
                </a:solidFill>
                <a:latin typeface="Calibri"/>
              </a:rPr>
              <a:t>Launch
Move traffic. Watch numbers. Fix.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10545775" cy="2377440"/>
          </a:xfrm>
          <a:prstGeom prst="rect">
            <a:avLst/>
          </a:prstGeom>
          <a:noFill/>
        </p:spPr>
        <p:txBody>
          <a:bodyPr wrap="square"/>
          <a:lstStyle/>
          <a:p>
            <a:pPr>
              <a:spcBef>
                <a:spcPts val="0"/>
              </a:spcBef>
              <a:spcAft>
                <a:spcPts val="1000"/>
              </a:spcAft>
            </a:pPr>
            <a:r>
              <a:rPr sz="1400" b="1" i="0">
                <a:solidFill>
                  <a:srgbClr val="D28C64"/>
                </a:solidFill>
                <a:latin typeface="Calibri"/>
              </a:rPr>
              <a:t>DONE MEANS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sz="2800" b="1" i="0">
                <a:solidFill>
                  <a:srgbClr val="1F0F4D"/>
                </a:solidFill>
                <a:latin typeface="Calibri"/>
              </a:rPr>
              <a:t>Four checks. All must pass.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194560"/>
            <a:ext cx="10545775" cy="4206240"/>
          </a:xfrm>
          <a:prstGeom prst="rect">
            <a:avLst/>
          </a:prstGeom>
          <a:noFill/>
        </p:spPr>
        <p:txBody>
          <a:bodyPr wrap="square"/>
          <a:lstStyle/>
          <a:p>
            <a:pPr>
              <a:spcBef>
                <a:spcPts val="0"/>
              </a:spcBef>
              <a:spcAft>
                <a:spcPts val="1000"/>
              </a:spcAft>
            </a:pPr>
            <a:r>
              <a:rPr sz="2000" b="0" i="0">
                <a:solidFill>
                  <a:srgbClr val="5A5470"/>
                </a:solidFill>
                <a:latin typeface="Calibri"/>
              </a:rPr>
              <a:t>1.  The price form is on the first screen, in English and Arabic, on phone and desktop.</a:t>
            </a:r>
          </a:p>
          <a:p>
            <a:pPr>
              <a:spcBef>
                <a:spcPts val="800"/>
              </a:spcBef>
              <a:spcAft>
                <a:spcPts val="1000"/>
              </a:spcAft>
            </a:pPr>
            <a:r>
              <a:rPr sz="2000" b="0" i="0">
                <a:solidFill>
                  <a:srgbClr val="5A5470"/>
                </a:solidFill>
                <a:latin typeface="Calibri"/>
              </a:rPr>
              <a:t>2.  A marketer can change a starting price without an engineer.</a:t>
            </a:r>
          </a:p>
          <a:p>
            <a:pPr>
              <a:spcBef>
                <a:spcPts val="800"/>
              </a:spcBef>
              <a:spcAft>
                <a:spcPts val="1000"/>
              </a:spcAft>
            </a:pPr>
            <a:r>
              <a:rPr sz="2000" b="0" i="0">
                <a:solidFill>
                  <a:srgbClr val="5A5470"/>
                </a:solidFill>
                <a:latin typeface="Calibri"/>
              </a:rPr>
              <a:t>3.  PostHog shows: visit → product → start quote → get price.</a:t>
            </a:r>
          </a:p>
          <a:p>
            <a:pPr>
              <a:spcBef>
                <a:spcPts val="800"/>
              </a:spcBef>
              <a:spcAft>
                <a:spcPts val="1000"/>
              </a:spcAft>
            </a:pPr>
            <a:r>
              <a:rPr sz="2000" b="0" i="0">
                <a:solidFill>
                  <a:srgbClr val="5A5470"/>
                </a:solidFill>
                <a:latin typeface="Calibri"/>
              </a:rPr>
              <a:t>4.  Arabic layout and access tests run automatically.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F0F4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10545775" cy="2377440"/>
          </a:xfrm>
          <a:prstGeom prst="rect">
            <a:avLst/>
          </a:prstGeom>
          <a:noFill/>
        </p:spPr>
        <p:txBody>
          <a:bodyPr wrap="square"/>
          <a:lstStyle/>
          <a:p>
            <a:pPr>
              <a:spcBef>
                <a:spcPts val="0"/>
              </a:spcBef>
              <a:spcAft>
                <a:spcPts val="1000"/>
              </a:spcAft>
            </a:pPr>
            <a:r>
              <a:rPr sz="1400" b="1" i="0">
                <a:solidFill>
                  <a:srgbClr val="D28C64"/>
                </a:solidFill>
                <a:latin typeface="Calibri"/>
              </a:rPr>
              <a:t>POSTHOG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Google Analytics counts page views. PostHog tells us where people stop.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800" b="0" i="0">
                <a:solidFill>
                  <a:srgbClr val="BAB4DC"/>
                </a:solidFill>
                <a:latin typeface="Calibri"/>
              </a:rPr>
              <a:t>We will see if they click a product, if they type a plate, and if they get a price. Then we watch a recording of the people who stopped.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9058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10545775" cy="2377440"/>
          </a:xfrm>
          <a:prstGeom prst="rect">
            <a:avLst/>
          </a:prstGeom>
          <a:noFill/>
        </p:spPr>
        <p:txBody>
          <a:bodyPr wrap="square"/>
          <a:lstStyle/>
          <a:p>
            <a:pPr>
              <a:spcBef>
                <a:spcPts val="0"/>
              </a:spcBef>
              <a:spcAft>
                <a:spcPts val="1000"/>
              </a:spcAft>
            </a:pPr>
            <a:r>
              <a:rPr sz="1400" b="1" i="0">
                <a:solidFill>
                  <a:srgbClr val="D28C64"/>
                </a:solidFill>
                <a:latin typeface="Calibri"/>
              </a:rPr>
              <a:t>THE MAIN PATH WE WILL MEASURE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From visit to purchase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22960" y="2331720"/>
            <a:ext cx="7772400" cy="530352"/>
          </a:xfrm>
          <a:prstGeom prst="roundRect">
            <a:avLst>
              <a:gd name="adj" fmla="val 15000"/>
            </a:avLst>
          </a:prstGeom>
          <a:solidFill>
            <a:srgbClr val="2C1A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05840" y="2404872"/>
            <a:ext cx="7406640" cy="411480"/>
          </a:xfrm>
          <a:prstGeom prst="rect">
            <a:avLst/>
          </a:prstGeom>
          <a:noFill/>
        </p:spPr>
        <p:txBody>
          <a:bodyPr wrap="square"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FFFFF"/>
                </a:solidFill>
                <a:latin typeface="Calibri"/>
              </a:rPr>
              <a:t>1. Open the homepage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971800"/>
            <a:ext cx="7772400" cy="530352"/>
          </a:xfrm>
          <a:prstGeom prst="roundRect">
            <a:avLst>
              <a:gd name="adj" fmla="val 15000"/>
            </a:avLst>
          </a:prstGeom>
          <a:solidFill>
            <a:srgbClr val="2C1A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3044952"/>
            <a:ext cx="7406640" cy="411480"/>
          </a:xfrm>
          <a:prstGeom prst="rect">
            <a:avLst/>
          </a:prstGeom>
          <a:noFill/>
        </p:spPr>
        <p:txBody>
          <a:bodyPr wrap="square"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FFFFF"/>
                </a:solidFill>
                <a:latin typeface="Calibri"/>
              </a:rPr>
              <a:t>2. Click a product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3611880"/>
            <a:ext cx="7772400" cy="530352"/>
          </a:xfrm>
          <a:prstGeom prst="roundRect">
            <a:avLst>
              <a:gd name="adj" fmla="val 15000"/>
            </a:avLst>
          </a:prstGeom>
          <a:solidFill>
            <a:srgbClr val="2C1A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3685032"/>
            <a:ext cx="7406640" cy="411480"/>
          </a:xfrm>
          <a:prstGeom prst="rect">
            <a:avLst/>
          </a:prstGeom>
          <a:noFill/>
        </p:spPr>
        <p:txBody>
          <a:bodyPr wrap="square"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FFFFF"/>
                </a:solidFill>
                <a:latin typeface="Calibri"/>
              </a:rPr>
              <a:t>3. Type plate or mobile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4251960"/>
            <a:ext cx="7772400" cy="530352"/>
          </a:xfrm>
          <a:prstGeom prst="roundRect">
            <a:avLst>
              <a:gd name="adj" fmla="val 15000"/>
            </a:avLst>
          </a:prstGeom>
          <a:solidFill>
            <a:srgbClr val="2C1A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4325112"/>
            <a:ext cx="7406640" cy="411480"/>
          </a:xfrm>
          <a:prstGeom prst="rect">
            <a:avLst/>
          </a:prstGeom>
          <a:noFill/>
        </p:spPr>
        <p:txBody>
          <a:bodyPr wrap="square"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FFFFF"/>
                </a:solidFill>
                <a:latin typeface="Calibri"/>
              </a:rPr>
              <a:t>4. Click Get your price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2960" y="4892040"/>
            <a:ext cx="7772400" cy="530352"/>
          </a:xfrm>
          <a:prstGeom prst="roundRect">
            <a:avLst>
              <a:gd name="adj" fmla="val 15000"/>
            </a:avLst>
          </a:prstGeom>
          <a:solidFill>
            <a:srgbClr val="2C1A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05840" y="4965192"/>
            <a:ext cx="7406640" cy="411480"/>
          </a:xfrm>
          <a:prstGeom prst="rect">
            <a:avLst/>
          </a:prstGeom>
          <a:noFill/>
        </p:spPr>
        <p:txBody>
          <a:bodyPr wrap="square"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FFFFF"/>
                </a:solidFill>
                <a:latin typeface="Calibri"/>
              </a:rPr>
              <a:t>5. See a price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5532120"/>
            <a:ext cx="7772400" cy="530352"/>
          </a:xfrm>
          <a:prstGeom prst="roundRect">
            <a:avLst>
              <a:gd name="adj" fmla="val 15000"/>
            </a:avLst>
          </a:prstGeom>
          <a:solidFill>
            <a:srgbClr val="2C1A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05840" y="5605272"/>
            <a:ext cx="7406640" cy="411480"/>
          </a:xfrm>
          <a:prstGeom prst="rect">
            <a:avLst/>
          </a:prstGeom>
          <a:noFill/>
        </p:spPr>
        <p:txBody>
          <a:bodyPr wrap="square"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FFFFF"/>
                </a:solidFill>
                <a:latin typeface="Calibri"/>
              </a:rPr>
              <a:t>6. Buy the policy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F0F4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10545775" cy="2377440"/>
          </a:xfrm>
          <a:prstGeom prst="rect">
            <a:avLst/>
          </a:prstGeom>
          <a:noFill/>
        </p:spPr>
        <p:txBody>
          <a:bodyPr wrap="square"/>
          <a:lstStyle/>
          <a:p>
            <a:pPr>
              <a:spcBef>
                <a:spcPts val="0"/>
              </a:spcBef>
              <a:spcAft>
                <a:spcPts val="1000"/>
              </a:spcAft>
            </a:pPr>
            <a:r>
              <a:rPr sz="1400" b="1" i="0">
                <a:solidFill>
                  <a:srgbClr val="D28C64"/>
                </a:solidFill>
                <a:latin typeface="Calibri"/>
              </a:rPr>
              <a:t>WHAT WE WILL TEST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Four experiments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22960" y="2468880"/>
            <a:ext cx="5029200" cy="1554480"/>
          </a:xfrm>
          <a:prstGeom prst="roundRect">
            <a:avLst>
              <a:gd name="adj" fmla="val 8000"/>
            </a:avLst>
          </a:prstGeom>
          <a:solidFill>
            <a:srgbClr val="2C1C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87552" y="2615184"/>
            <a:ext cx="4700016" cy="1298448"/>
          </a:xfrm>
          <a:prstGeom prst="rect">
            <a:avLst/>
          </a:prstGeom>
          <a:noFill/>
        </p:spPr>
        <p:txBody>
          <a:bodyPr wrap="square"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sz="1800" b="1" i="0">
                <a:solidFill>
                  <a:srgbClr val="FFFFFF"/>
                </a:solidFill>
                <a:latin typeface="Calibri"/>
              </a:rPr>
              <a:t>Button words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BAB4DC"/>
                </a:solidFill>
                <a:latin typeface="Calibri"/>
              </a:rPr>
              <a:t>Get your price vs Get a quote. We keep the one that gets more prices.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053328" y="2468880"/>
            <a:ext cx="5029200" cy="1554480"/>
          </a:xfrm>
          <a:prstGeom prst="roundRect">
            <a:avLst>
              <a:gd name="adj" fmla="val 8000"/>
            </a:avLst>
          </a:prstGeom>
          <a:solidFill>
            <a:srgbClr val="2C1C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217920" y="2615184"/>
            <a:ext cx="4700016" cy="1298448"/>
          </a:xfrm>
          <a:prstGeom prst="rect">
            <a:avLst/>
          </a:prstGeom>
          <a:noFill/>
        </p:spPr>
        <p:txBody>
          <a:bodyPr wrap="square"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sz="1800" b="1" i="0">
                <a:solidFill>
                  <a:srgbClr val="FFFFFF"/>
                </a:solidFill>
                <a:latin typeface="Calibri"/>
              </a:rPr>
              <a:t>Product order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BAB4DC"/>
                </a:solidFill>
                <a:latin typeface="Calibri"/>
              </a:rPr>
              <a:t>Motor first vs other order. We keep the one people use.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4224528"/>
            <a:ext cx="5029200" cy="1554480"/>
          </a:xfrm>
          <a:prstGeom prst="roundRect">
            <a:avLst>
              <a:gd name="adj" fmla="val 8000"/>
            </a:avLst>
          </a:prstGeom>
          <a:solidFill>
            <a:srgbClr val="2C1C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87552" y="4370832"/>
            <a:ext cx="4700016" cy="1298448"/>
          </a:xfrm>
          <a:prstGeom prst="rect">
            <a:avLst/>
          </a:prstGeom>
          <a:noFill/>
        </p:spPr>
        <p:txBody>
          <a:bodyPr wrap="square"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sz="1800" b="1" i="0">
                <a:solidFill>
                  <a:srgbClr val="FFFFFF"/>
                </a:solidFill>
                <a:latin typeface="Calibri"/>
              </a:rPr>
              <a:t>Default language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BAB4DC"/>
                </a:solidFill>
                <a:latin typeface="Calibri"/>
              </a:rPr>
              <a:t>Arabic first vs browser language. We keep the one with more completed quotes.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53328" y="4224528"/>
            <a:ext cx="5029200" cy="1554480"/>
          </a:xfrm>
          <a:prstGeom prst="roundRect">
            <a:avLst>
              <a:gd name="adj" fmla="val 8000"/>
            </a:avLst>
          </a:prstGeom>
          <a:solidFill>
            <a:srgbClr val="2C1C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217920" y="4370832"/>
            <a:ext cx="4700016" cy="1298448"/>
          </a:xfrm>
          <a:prstGeom prst="rect">
            <a:avLst/>
          </a:prstGeom>
          <a:noFill/>
        </p:spPr>
        <p:txBody>
          <a:bodyPr wrap="square"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sz="1800" b="1" i="0">
                <a:solidFill>
                  <a:srgbClr val="FFFFFF"/>
                </a:solidFill>
                <a:latin typeface="Calibri"/>
              </a:rPr>
              <a:t>Privacy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BAB4DC"/>
                </a:solidFill>
                <a:latin typeface="Calibri"/>
              </a:rPr>
              <a:t>Hide plate, mobile, and ID in recordings. Host in the EU or in Saudi Arabia if legal asks.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D28C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10545775" cy="2377440"/>
          </a:xfrm>
          <a:prstGeom prst="rect">
            <a:avLst/>
          </a:prstGeom>
          <a:noFill/>
        </p:spPr>
        <p:txBody>
          <a:bodyPr wrap="square"/>
          <a:lstStyle/>
          <a:p>
            <a:pPr>
              <a:spcBef>
                <a:spcPts val="0"/>
              </a:spcBef>
              <a:spcAft>
                <a:spcPts val="1000"/>
              </a:spcAft>
            </a:pPr>
            <a:r>
              <a:rPr sz="1400" b="1" i="0">
                <a:solidFill>
                  <a:srgbClr val="D28C64"/>
                </a:solidFill>
                <a:latin typeface="Calibri"/>
              </a:rPr>
              <a:t>PLEASE APPROVE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sz="2800" b="1" i="0">
                <a:solidFill>
                  <a:srgbClr val="1F0F4D"/>
                </a:solidFill>
                <a:latin typeface="Calibri"/>
              </a:rPr>
              <a:t>Four decisions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45775" cy="4114800"/>
          </a:xfrm>
          <a:prstGeom prst="rect">
            <a:avLst/>
          </a:prstGeom>
          <a:noFill/>
        </p:spPr>
        <p:txBody>
          <a:bodyPr wrap="square"/>
          <a:lstStyle/>
          <a:p>
            <a:pPr>
              <a:spcBef>
                <a:spcPts val="0"/>
              </a:spcBef>
              <a:spcAft>
                <a:spcPts val="1000"/>
              </a:spcAft>
            </a:pPr>
            <a:r>
              <a:rPr sz="2000" b="0" i="0">
                <a:solidFill>
                  <a:srgbClr val="1F0F4D"/>
                </a:solidFill>
                <a:latin typeface="Calibri"/>
              </a:rPr>
              <a:t>1.  Keep this first screen as the rule.</a:t>
            </a:r>
          </a:p>
          <a:p>
            <a:pPr>
              <a:spcBef>
                <a:spcPts val="800"/>
              </a:spcBef>
              <a:spcAft>
                <a:spcPts val="1000"/>
              </a:spcAft>
            </a:pPr>
            <a:r>
              <a:rPr sz="2000" b="0" i="0">
                <a:solidFill>
                  <a:srgbClr val="1F0F4D"/>
                </a:solidFill>
                <a:latin typeface="Calibri"/>
              </a:rPr>
              <a:t>2.  Budget about $220,000 and 18 weeks.</a:t>
            </a:r>
          </a:p>
          <a:p>
            <a:pPr>
              <a:spcBef>
                <a:spcPts val="800"/>
              </a:spcBef>
              <a:spcAft>
                <a:spcPts val="1000"/>
              </a:spcAft>
            </a:pPr>
            <a:r>
              <a:rPr sz="2000" b="0" i="0">
                <a:solidFill>
                  <a:srgbClr val="1F0F4D"/>
                </a:solidFill>
                <a:latin typeface="Calibri"/>
              </a:rPr>
              <a:t>3.  Use a headless CMS (Payload), hosted in Saudi Arabia if needed.</a:t>
            </a:r>
          </a:p>
          <a:p>
            <a:pPr>
              <a:spcBef>
                <a:spcPts val="800"/>
              </a:spcBef>
              <a:spcAft>
                <a:spcPts val="1000"/>
              </a:spcAft>
            </a:pPr>
            <a:r>
              <a:rPr sz="2000" b="0" i="0">
                <a:solidFill>
                  <a:srgbClr val="1F0F4D"/>
                </a:solidFill>
                <a:latin typeface="Calibri"/>
              </a:rPr>
              <a:t>4.  Turn on PostHog before launch, not after.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F0F4D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_pptx_cov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